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1"/>
  </p:notesMasterIdLst>
  <p:sldIdLst>
    <p:sldId id="290" r:id="rId5"/>
    <p:sldId id="277" r:id="rId6"/>
    <p:sldId id="284" r:id="rId7"/>
    <p:sldId id="280" r:id="rId8"/>
    <p:sldId id="283" r:id="rId9"/>
    <p:sldId id="270" r:id="rId10"/>
    <p:sldId id="279" r:id="rId11"/>
    <p:sldId id="292" r:id="rId12"/>
    <p:sldId id="281" r:id="rId13"/>
    <p:sldId id="285" r:id="rId14"/>
    <p:sldId id="286" r:id="rId15"/>
    <p:sldId id="287" r:id="rId16"/>
    <p:sldId id="282" r:id="rId17"/>
    <p:sldId id="289" r:id="rId18"/>
    <p:sldId id="291" r:id="rId19"/>
    <p:sldId id="288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0" autoAdjust="0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77" y="35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C110C-02FF-E541-91B4-61AAC6857C70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42AE3-85A2-BB43-842E-76B52BCC39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2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Content: headline,</a:t>
            </a:r>
            <a:r>
              <a:rPr lang="en-US" baseline="0" dirty="0"/>
              <a:t> bullets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2AE3-85A2-BB43-842E-76B52BCC39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6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42AE3-85A2-BB43-842E-76B52BCC39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3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Content: headline,</a:t>
            </a:r>
            <a:r>
              <a:rPr lang="en-US" baseline="0" dirty="0"/>
              <a:t> bullets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2AE3-85A2-BB43-842E-76B52BCC39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5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Content: headline,</a:t>
            </a:r>
            <a:r>
              <a:rPr lang="en-US" baseline="0" dirty="0"/>
              <a:t> bullets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2AE3-85A2-BB43-842E-76B52BCC39F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5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Content: headline,</a:t>
            </a:r>
            <a:r>
              <a:rPr lang="en-US" baseline="0" dirty="0"/>
              <a:t> bullets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2AE3-85A2-BB43-842E-76B52BCC39F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6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2AE3-85A2-BB43-842E-76B52BCC39F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17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Content: headline,</a:t>
            </a:r>
            <a:r>
              <a:rPr lang="en-US" baseline="0" dirty="0"/>
              <a:t> bullets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2AE3-85A2-BB43-842E-76B52BCC39F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8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Content: headline,</a:t>
            </a:r>
            <a:r>
              <a:rPr lang="en-US" baseline="0" dirty="0"/>
              <a:t> bullets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2AE3-85A2-BB43-842E-76B52BCC39F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5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W_N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W_Now_r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45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811A13-D4DB-4F2E-971B-D83FD528427E}"/>
              </a:ext>
            </a:extLst>
          </p:cNvPr>
          <p:cNvSpPr txBox="1"/>
          <p:nvPr/>
        </p:nvSpPr>
        <p:spPr>
          <a:xfrm>
            <a:off x="589225" y="1589198"/>
            <a:ext cx="7965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B6000D"/>
                </a:solidFill>
              </a:rPr>
              <a:t>Restaurants and COVID-19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D7178-0AAA-4CD0-B34B-6F3F350B6CF7}"/>
              </a:ext>
            </a:extLst>
          </p:cNvPr>
          <p:cNvSpPr txBox="1"/>
          <p:nvPr/>
        </p:nvSpPr>
        <p:spPr>
          <a:xfrm>
            <a:off x="1146667" y="2640512"/>
            <a:ext cx="68506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Kim J. Ruhl, PhD</a:t>
            </a:r>
          </a:p>
          <a:p>
            <a:r>
              <a:rPr lang="en-US" sz="1700" dirty="0"/>
              <a:t>Mary Sue and Mike Shannon Chair in Economics</a:t>
            </a:r>
          </a:p>
          <a:p>
            <a:r>
              <a:rPr lang="en-US" sz="1700" dirty="0"/>
              <a:t>Associate Director, Center for Research on the Wisconsin Economy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0A87F32-F57D-4B57-8909-DE73BACA6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332" y="4090158"/>
            <a:ext cx="957726" cy="917316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6BE54C7-F5C5-4E39-8D36-A6D8F255B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70" y="4179214"/>
            <a:ext cx="4038950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5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158" y="1604225"/>
            <a:ext cx="771266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r>
              <a:rPr lang="en-US" sz="2000" dirty="0">
                <a:latin typeface="Verlag Book" pitchFamily="2" charset="0"/>
              </a:rPr>
              <a:t>Jan 2021 sales down 30% from Jan 2020 (national avg. -16%)</a:t>
            </a:r>
          </a:p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r>
              <a:rPr lang="en-US" sz="2000" dirty="0">
                <a:latin typeface="Verlag Book" pitchFamily="2" charset="0"/>
              </a:rPr>
              <a:t>83% of operators report “below normal” staffing</a:t>
            </a:r>
          </a:p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r>
              <a:rPr lang="en-US" sz="2000" dirty="0">
                <a:latin typeface="Verlag Book" pitchFamily="2" charset="0"/>
              </a:rPr>
              <a:t>29% of operators laid off or furloughed staff in Dec and Jan</a:t>
            </a:r>
          </a:p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endParaRPr lang="en-US" sz="2000" dirty="0">
              <a:latin typeface="Verlag Book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313" y="781144"/>
            <a:ext cx="771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B6000D"/>
              </a:buClr>
              <a:buFont typeface="Arial"/>
              <a:buNone/>
            </a:pPr>
            <a:r>
              <a:rPr lang="en-US" sz="2800" dirty="0">
                <a:solidFill>
                  <a:srgbClr val="B6000D"/>
                </a:solidFill>
                <a:latin typeface="Verlag Book" pitchFamily="2" charset="0"/>
              </a:rPr>
              <a:t>Wisconsin restaurants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066EB-7BD6-49A8-84F8-3A544FDA4CCF}"/>
              </a:ext>
            </a:extLst>
          </p:cNvPr>
          <p:cNvSpPr txBox="1"/>
          <p:nvPr/>
        </p:nvSpPr>
        <p:spPr>
          <a:xfrm>
            <a:off x="5547783" y="4307949"/>
            <a:ext cx="288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Wisconsin Restaurant Assn.</a:t>
            </a:r>
          </a:p>
          <a:p>
            <a:r>
              <a:rPr lang="en-US" sz="1400" i="1" dirty="0"/>
              <a:t>National Restaurant Assn. Survey</a:t>
            </a:r>
          </a:p>
        </p:txBody>
      </p:sp>
    </p:spTree>
    <p:extLst>
      <p:ext uri="{BB962C8B-B14F-4D97-AF65-F5344CB8AC3E}">
        <p14:creationId xmlns:p14="http://schemas.microsoft.com/office/powerpoint/2010/main" val="3734388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158" y="1604225"/>
            <a:ext cx="771266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r>
              <a:rPr lang="en-US" sz="2000" dirty="0">
                <a:latin typeface="Verlag Book" pitchFamily="2" charset="0"/>
              </a:rPr>
              <a:t>50% of operators expect sales to fall in Feb/Mar from Jan levels </a:t>
            </a:r>
          </a:p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r>
              <a:rPr lang="en-US" sz="2000" dirty="0">
                <a:latin typeface="Verlag Book" pitchFamily="2" charset="0"/>
              </a:rPr>
              <a:t>33% of operators expect return to normal in 7-12 months</a:t>
            </a:r>
          </a:p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r>
              <a:rPr lang="en-US" sz="2000" dirty="0">
                <a:latin typeface="Verlag Book" pitchFamily="2" charset="0"/>
              </a:rPr>
              <a:t>29% of operators expect return to normal in more than one year</a:t>
            </a:r>
          </a:p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r>
              <a:rPr lang="en-US" sz="2000" dirty="0">
                <a:latin typeface="Verlag Book" pitchFamily="2" charset="0"/>
              </a:rPr>
              <a:t>12% of operators never expect a return to normal</a:t>
            </a:r>
          </a:p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endParaRPr lang="en-US" sz="2000" dirty="0">
              <a:latin typeface="Verlag Book" pitchFamily="2" charset="0"/>
            </a:endParaRPr>
          </a:p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endParaRPr lang="en-US" sz="2000" dirty="0">
              <a:latin typeface="Verlag Book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313" y="781144"/>
            <a:ext cx="771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B6000D"/>
              </a:buClr>
              <a:buFont typeface="Arial"/>
              <a:buNone/>
            </a:pPr>
            <a:r>
              <a:rPr lang="en-US" sz="2800" dirty="0">
                <a:solidFill>
                  <a:srgbClr val="B6000D"/>
                </a:solidFill>
                <a:latin typeface="Verlag Book" pitchFamily="2" charset="0"/>
              </a:rPr>
              <a:t>Long-term restaurant outlook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81C62-5B34-4527-ADC9-AFEA4CB9282D}"/>
              </a:ext>
            </a:extLst>
          </p:cNvPr>
          <p:cNvSpPr txBox="1"/>
          <p:nvPr/>
        </p:nvSpPr>
        <p:spPr>
          <a:xfrm>
            <a:off x="5547783" y="4307949"/>
            <a:ext cx="288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Wisconsin Restaurant Assn.</a:t>
            </a:r>
          </a:p>
          <a:p>
            <a:r>
              <a:rPr lang="en-US" sz="1400" i="1" dirty="0"/>
              <a:t>National Restaurant Assn. Survey</a:t>
            </a:r>
          </a:p>
        </p:txBody>
      </p:sp>
    </p:spTree>
    <p:extLst>
      <p:ext uri="{BB962C8B-B14F-4D97-AF65-F5344CB8AC3E}">
        <p14:creationId xmlns:p14="http://schemas.microsoft.com/office/powerpoint/2010/main" val="221387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313" y="781144"/>
            <a:ext cx="7712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B6000D"/>
              </a:buClr>
              <a:buFont typeface="Arial"/>
              <a:buNone/>
            </a:pPr>
            <a:r>
              <a:rPr lang="en-US" sz="2800" dirty="0">
                <a:solidFill>
                  <a:srgbClr val="B6000D"/>
                </a:solidFill>
                <a:latin typeface="Verlag Book" pitchFamily="2" charset="0"/>
              </a:rPr>
              <a:t>As of now, do you feel comfortable or uncomfortable eating inside a restaurant?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BC17440-7ADB-4A87-A55A-C24474981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328974"/>
              </p:ext>
            </p:extLst>
          </p:nvPr>
        </p:nvGraphicFramePr>
        <p:xfrm>
          <a:off x="1867919" y="2270753"/>
          <a:ext cx="4694246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7123">
                  <a:extLst>
                    <a:ext uri="{9D8B030D-6E8A-4147-A177-3AD203B41FA5}">
                      <a16:colId xmlns:a16="http://schemas.microsoft.com/office/drawing/2014/main" val="943699553"/>
                    </a:ext>
                  </a:extLst>
                </a:gridCol>
                <a:gridCol w="2347123">
                  <a:extLst>
                    <a:ext uri="{9D8B030D-6E8A-4147-A177-3AD203B41FA5}">
                      <a16:colId xmlns:a16="http://schemas.microsoft.com/office/drawing/2014/main" val="1111769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Comfortable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407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Uncomfortable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0483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11C8F5-CD39-4A9B-8866-D1783966A415}"/>
              </a:ext>
            </a:extLst>
          </p:cNvPr>
          <p:cNvSpPr txBox="1"/>
          <p:nvPr/>
        </p:nvSpPr>
        <p:spPr>
          <a:xfrm>
            <a:off x="5261468" y="4283499"/>
            <a:ext cx="317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Marquette University Law School Poll</a:t>
            </a:r>
          </a:p>
          <a:p>
            <a:r>
              <a:rPr lang="en-US" sz="1400" dirty="0"/>
              <a:t>October 21-25, 2020</a:t>
            </a:r>
          </a:p>
        </p:txBody>
      </p:sp>
    </p:spTree>
    <p:extLst>
      <p:ext uri="{BB962C8B-B14F-4D97-AF65-F5344CB8AC3E}">
        <p14:creationId xmlns:p14="http://schemas.microsoft.com/office/powerpoint/2010/main" val="303335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794" y="1676587"/>
            <a:ext cx="6894610" cy="65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buClr>
                <a:srgbClr val="B6000D"/>
              </a:buClr>
            </a:pPr>
            <a:r>
              <a:rPr lang="en-US" sz="3500" dirty="0">
                <a:solidFill>
                  <a:srgbClr val="B6000D"/>
                </a:solidFill>
                <a:latin typeface="Verlag Book" pitchFamily="2" charset="0"/>
              </a:rPr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46570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BE0D84-E7BF-4E0A-92B0-0D465D1A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7013" y="268224"/>
            <a:ext cx="8619335" cy="464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9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313" y="577579"/>
            <a:ext cx="771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B6000D"/>
              </a:buClr>
              <a:buFont typeface="Arial"/>
              <a:buNone/>
            </a:pPr>
            <a:r>
              <a:rPr lang="en-US" sz="2800" dirty="0">
                <a:solidFill>
                  <a:srgbClr val="B6000D"/>
                </a:solidFill>
                <a:latin typeface="Verlag Book" pitchFamily="2" charset="0"/>
              </a:rPr>
              <a:t>PPP loans (2/21/2021)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BC17440-7ADB-4A87-A55A-C24474981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460860"/>
              </p:ext>
            </p:extLst>
          </p:nvPr>
        </p:nvGraphicFramePr>
        <p:xfrm>
          <a:off x="722313" y="1408392"/>
          <a:ext cx="6912555" cy="276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9913">
                  <a:extLst>
                    <a:ext uri="{9D8B030D-6E8A-4147-A177-3AD203B41FA5}">
                      <a16:colId xmlns:a16="http://schemas.microsoft.com/office/drawing/2014/main" val="943699553"/>
                    </a:ext>
                  </a:extLst>
                </a:gridCol>
                <a:gridCol w="1665248">
                  <a:extLst>
                    <a:ext uri="{9D8B030D-6E8A-4147-A177-3AD203B41FA5}">
                      <a16:colId xmlns:a16="http://schemas.microsoft.com/office/drawing/2014/main" val="1111769077"/>
                    </a:ext>
                  </a:extLst>
                </a:gridCol>
                <a:gridCol w="2697394">
                  <a:extLst>
                    <a:ext uri="{9D8B030D-6E8A-4147-A177-3AD203B41FA5}">
                      <a16:colId xmlns:a16="http://schemas.microsoft.com/office/drawing/2014/main" val="4045128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Share of total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Average loan value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07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126,223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Health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116,475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83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Professional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90,332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740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Manufacturing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211,831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14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Accommodation and food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117,023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4908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11C8F5-CD39-4A9B-8866-D1783966A415}"/>
              </a:ext>
            </a:extLst>
          </p:cNvPr>
          <p:cNvSpPr txBox="1"/>
          <p:nvPr/>
        </p:nvSpPr>
        <p:spPr>
          <a:xfrm>
            <a:off x="6336636" y="4380143"/>
            <a:ext cx="209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American Action Forum</a:t>
            </a:r>
          </a:p>
          <a:p>
            <a:r>
              <a:rPr lang="en-US" sz="1400" i="1" dirty="0"/>
              <a:t>Tracker: PPP loans</a:t>
            </a:r>
          </a:p>
        </p:txBody>
      </p:sp>
    </p:spTree>
    <p:extLst>
      <p:ext uri="{BB962C8B-B14F-4D97-AF65-F5344CB8AC3E}">
        <p14:creationId xmlns:p14="http://schemas.microsoft.com/office/powerpoint/2010/main" val="2071095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158" y="2697951"/>
            <a:ext cx="771266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r>
              <a:rPr lang="en-US" sz="2000" dirty="0">
                <a:latin typeface="Verlag Book" pitchFamily="2" charset="0"/>
              </a:rPr>
              <a:t>Cocktails to go </a:t>
            </a:r>
          </a:p>
          <a:p>
            <a:pPr marL="742950" lvl="1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r>
              <a:rPr lang="en-US" sz="2000" dirty="0">
                <a:latin typeface="Verlag Book" pitchFamily="2" charset="0"/>
              </a:rPr>
              <a:t>69% of operators: to-go sales &lt; 30% of lost in-house sales (WRA) </a:t>
            </a:r>
          </a:p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r>
              <a:rPr lang="en-US" sz="2000" dirty="0">
                <a:latin typeface="Verlag Book" pitchFamily="2" charset="0"/>
              </a:rPr>
              <a:t>$25 bil. for restaurants in American Rescue Plan</a:t>
            </a:r>
          </a:p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r>
              <a:rPr lang="en-US" sz="2000" dirty="0">
                <a:latin typeface="Verlag Book" pitchFamily="2" charset="0"/>
              </a:rPr>
              <a:t>$15 federal minimum wage ($10.15 WI), removal of tipped min. wage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313" y="781144"/>
            <a:ext cx="771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B6000D"/>
              </a:buClr>
              <a:buFont typeface="Arial"/>
              <a:buNone/>
            </a:pPr>
            <a:r>
              <a:rPr lang="en-US" sz="2800" dirty="0">
                <a:solidFill>
                  <a:srgbClr val="B6000D"/>
                </a:solidFill>
                <a:latin typeface="Verlag Book" pitchFamily="2" charset="0"/>
              </a:rPr>
              <a:t>Completed policy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A69C0-CBD0-4420-8BA0-066C3D63E3D8}"/>
              </a:ext>
            </a:extLst>
          </p:cNvPr>
          <p:cNvSpPr txBox="1"/>
          <p:nvPr/>
        </p:nvSpPr>
        <p:spPr>
          <a:xfrm>
            <a:off x="695158" y="2160470"/>
            <a:ext cx="771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B6000D"/>
              </a:buClr>
              <a:buFont typeface="Arial"/>
              <a:buNone/>
            </a:pPr>
            <a:r>
              <a:rPr lang="en-US" sz="2800" dirty="0">
                <a:solidFill>
                  <a:srgbClr val="B6000D"/>
                </a:solidFill>
                <a:latin typeface="Verlag Book" pitchFamily="2" charset="0"/>
              </a:rPr>
              <a:t>In consideration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7B4919-1CE1-40F8-A33D-812EBD25BC4A}"/>
              </a:ext>
            </a:extLst>
          </p:cNvPr>
          <p:cNvSpPr txBox="1"/>
          <p:nvPr/>
        </p:nvSpPr>
        <p:spPr>
          <a:xfrm>
            <a:off x="722313" y="1257154"/>
            <a:ext cx="771266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r>
              <a:rPr lang="en-US" sz="2000" dirty="0">
                <a:latin typeface="Verlag Book" pitchFamily="2" charset="0"/>
              </a:rPr>
              <a:t>COVID-19 business liability protections </a:t>
            </a:r>
          </a:p>
        </p:txBody>
      </p:sp>
    </p:spTree>
    <p:extLst>
      <p:ext uri="{BB962C8B-B14F-4D97-AF65-F5344CB8AC3E}">
        <p14:creationId xmlns:p14="http://schemas.microsoft.com/office/powerpoint/2010/main" val="331762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BE0D84-E7BF-4E0A-92B0-0D465D1A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0288" y="110670"/>
            <a:ext cx="7583423" cy="49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5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158" y="1604225"/>
            <a:ext cx="771266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r>
              <a:rPr lang="en-US" sz="2000" dirty="0">
                <a:latin typeface="Verlag Book" pitchFamily="2" charset="0"/>
              </a:rPr>
              <a:t>Shift from dining out to grocery</a:t>
            </a:r>
          </a:p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r>
              <a:rPr lang="en-US" sz="2000" dirty="0">
                <a:latin typeface="Verlag Book" pitchFamily="2" charset="0"/>
              </a:rPr>
              <a:t>Employment in restaurants low compared to other sectors</a:t>
            </a:r>
          </a:p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r>
              <a:rPr lang="en-US" sz="2000" dirty="0">
                <a:latin typeface="Verlag Book" pitchFamily="2" charset="0"/>
              </a:rPr>
              <a:t>Business creation similar to other sectors</a:t>
            </a:r>
          </a:p>
          <a:p>
            <a:pPr marL="285750" indent="-285750">
              <a:lnSpc>
                <a:spcPct val="150000"/>
              </a:lnSpc>
              <a:buClr>
                <a:srgbClr val="B6000D"/>
              </a:buClr>
              <a:buFont typeface="Arial"/>
              <a:buChar char="•"/>
            </a:pPr>
            <a:endParaRPr lang="en-US" sz="2000" dirty="0">
              <a:latin typeface="Verlag Book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313" y="781144"/>
            <a:ext cx="771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B6000D"/>
              </a:buClr>
              <a:buFont typeface="Arial"/>
              <a:buNone/>
            </a:pPr>
            <a:r>
              <a:rPr lang="en-US" sz="2800" dirty="0">
                <a:solidFill>
                  <a:srgbClr val="B6000D"/>
                </a:solidFill>
                <a:latin typeface="Verlag Book" pitchFamily="2" charset="0"/>
              </a:rPr>
              <a:t>National trends</a:t>
            </a:r>
          </a:p>
        </p:txBody>
      </p:sp>
    </p:spTree>
    <p:extLst>
      <p:ext uri="{BB962C8B-B14F-4D97-AF65-F5344CB8AC3E}">
        <p14:creationId xmlns:p14="http://schemas.microsoft.com/office/powerpoint/2010/main" val="342076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BE0D84-E7BF-4E0A-92B0-0D465D1A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0289" y="245018"/>
            <a:ext cx="7583422" cy="465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7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BE0D84-E7BF-4E0A-92B0-0D465D1A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7013" y="282049"/>
            <a:ext cx="8619336" cy="46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5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BE0D84-E7BF-4E0A-92B0-0D465D1A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7013" y="268224"/>
            <a:ext cx="8619335" cy="464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BE0D84-E7BF-4E0A-92B0-0D465D1A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0288" y="245018"/>
            <a:ext cx="7583424" cy="465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5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BE0D84-E7BF-4E0A-92B0-0D465D1A3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80288" y="323303"/>
            <a:ext cx="7583424" cy="449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2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BE0D84-E7BF-4E0A-92B0-0D465D1A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0289" y="245018"/>
            <a:ext cx="7583422" cy="465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5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706</TotalTime>
  <Words>325</Words>
  <Application>Microsoft Office PowerPoint</Application>
  <PresentationFormat>On-screen Show (16:9)</PresentationFormat>
  <Paragraphs>72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Verlag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Kim Ruhl</cp:lastModifiedBy>
  <cp:revision>97</cp:revision>
  <dcterms:created xsi:type="dcterms:W3CDTF">2010-04-12T23:12:02Z</dcterms:created>
  <dcterms:modified xsi:type="dcterms:W3CDTF">2021-03-02T16:50:05Z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